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Open Sans SemiBold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28445A-FB86-4337-A911-9909275094A8}">
  <a:tblStyle styleId="{C128445A-FB86-4337-A911-9909275094A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OpenSansSemiBold-bold.fntdata"/><Relationship Id="rId43" Type="http://schemas.openxmlformats.org/officeDocument/2006/relationships/font" Target="fonts/OpenSansSemiBold-regular.fntdata"/><Relationship Id="rId46" Type="http://schemas.openxmlformats.org/officeDocument/2006/relationships/font" Target="fonts/OpenSansSemiBold-boldItalic.fntdata"/><Relationship Id="rId45" Type="http://schemas.openxmlformats.org/officeDocument/2006/relationships/font" Target="fonts/OpenSans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Roboto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c97ae98e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c97ae98e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b5103ee3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9b5103ee3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9ab0a9e8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9ab0a9e8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c9ca99b40_96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c9ca99b40_96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4bd05ac51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4bd05ac51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4c9ca99b40_9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4c9ca99b40_9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49ab0a9e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49ab0a9e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c9ca99b40_96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c9ca99b40_9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bd05ac51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bd05ac51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bd05ac51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bd05ac51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989e17f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989e17f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bd05ac51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bd05ac51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c9ca99b40_9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c9ca99b40_9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c97ae98e4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c97ae98e4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c9ca99b40_9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c9ca99b40_9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Computes sediment transport capacity - (Erosion Modeling in GIS book chapter)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depth * slope (power function)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4c9ca99b40_96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4c9ca99b40_9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4c9ca99b40_96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4c9ca99b40_96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4c9ca99b40_96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4c9ca99b40_96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49b5103ee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49b5103e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4c9ca99b40_96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4c9ca99b40_96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49b5103ee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49b5103ee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c9ca99b40_96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c9ca99b40_96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9ab0a9e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49ab0a9e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4c9ca99b40_96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4c9ca99b40_96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49ab0a9e8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49ab0a9e8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4bd05ac51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4bd05ac51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post-storm aerial imagery collected by the Civil Air Patrol (CAP) provided crucial early data for understanding the full range of topographic disturbances. We employed structure-from-motion (SfM) to process 69,247 CAP aerial images (~1.41 TB) into digital surface models (DSM)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989e17f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989e17f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496cac9e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496cac9e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496cac9ef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496cac9ef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496cac9ef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496cac9e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c9ca99b40_96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4c9ca99b40_96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post-storm aerial imagery collected by the Civil Air Patrol (CAP) provided crucial early data for understanding the full range of topographic disturbances. We employed structure-from-motion (SfM) to process 69,247 CAP aerial images (~1.41 TB) into digital surface models (DSM)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Relationship Id="rId4" Type="http://schemas.openxmlformats.org/officeDocument/2006/relationships/image" Target="../media/image7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g"/><Relationship Id="rId4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Relationship Id="rId4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6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4.png"/><Relationship Id="rId4" Type="http://schemas.openxmlformats.org/officeDocument/2006/relationships/image" Target="../media/image54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fisheries.noaa.gov/inport/item/7357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hyperlink" Target="https://services.arcgis.com/XG15cJAlne2vxtgt/ArcGIS/rest/services/Image_Points_view/FeatureServer/3/quer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Relationship Id="rId4" Type="http://schemas.openxmlformats.org/officeDocument/2006/relationships/image" Target="../media/image15.jpg"/><Relationship Id="rId10" Type="http://schemas.openxmlformats.org/officeDocument/2006/relationships/image" Target="../media/image23.jpg"/><Relationship Id="rId9" Type="http://schemas.openxmlformats.org/officeDocument/2006/relationships/image" Target="../media/image13.jpg"/><Relationship Id="rId5" Type="http://schemas.openxmlformats.org/officeDocument/2006/relationships/image" Target="../media/image20.jpg"/><Relationship Id="rId6" Type="http://schemas.openxmlformats.org/officeDocument/2006/relationships/image" Target="../media/image17.jpg"/><Relationship Id="rId7" Type="http://schemas.openxmlformats.org/officeDocument/2006/relationships/image" Target="../media/image19.jpg"/><Relationship Id="rId8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hyperlink" Target="https://services.arcgis.com/XG15cJAlne2vxtgt/ArcGIS/rest/services/Image_Points_view/FeatureServer/3/que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51AB2A">
                  <a:alpha val="41960"/>
                  <a:alpha val="48730"/>
                </a:srgbClr>
              </a:gs>
              <a:gs pos="100000">
                <a:srgbClr val="203E13">
                  <a:alpha val="48730"/>
                </a:srgbClr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>
                <a:solidFill>
                  <a:srgbClr val="FFFFFF"/>
                </a:solidFill>
              </a:rPr>
              <a:t>Topographic</a:t>
            </a:r>
            <a:r>
              <a:rPr lang="en" sz="3780">
                <a:solidFill>
                  <a:srgbClr val="FFFFFF"/>
                </a:solidFill>
              </a:rPr>
              <a:t> Impacts of </a:t>
            </a:r>
            <a:endParaRPr sz="378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>
                <a:solidFill>
                  <a:srgbClr val="FFFFFF"/>
                </a:solidFill>
              </a:rPr>
              <a:t>Hurricane Helene </a:t>
            </a:r>
            <a:endParaRPr sz="378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780">
                <a:solidFill>
                  <a:srgbClr val="FFFFFF"/>
                </a:solidFill>
              </a:rPr>
              <a:t>in Western North Carolina</a:t>
            </a:r>
            <a:endParaRPr sz="378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376925"/>
            <a:ext cx="8520600" cy="7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IALE-NA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April 16, 2025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214850" y="3245725"/>
            <a:ext cx="6714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Corey T. White, Pratikshya Regmi, William Reckling, Helena Mitasova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800" y="4177175"/>
            <a:ext cx="2362850" cy="4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0798" y="4680962"/>
            <a:ext cx="2683494" cy="42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nrcs-white-lockup-4x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000" y="4732275"/>
            <a:ext cx="3356147" cy="3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7998" y="4274998"/>
            <a:ext cx="2101673" cy="378675"/>
          </a:xfrm>
          <a:prstGeom prst="rect">
            <a:avLst/>
          </a:prstGeom>
          <a:gradFill>
            <a:gsLst>
              <a:gs pos="0">
                <a:srgbClr val="51AB2A">
                  <a:alpha val="41960"/>
                  <a:alpha val="48730"/>
                </a:srgbClr>
              </a:gs>
              <a:gs pos="100000">
                <a:srgbClr val="203E13">
                  <a:alpha val="48730"/>
                </a:srgbClr>
              </a:gs>
            </a:gsLst>
            <a:lin ang="10800025" scaled="0"/>
          </a:gradFill>
          <a:ln>
            <a:noFill/>
          </a:ln>
        </p:spPr>
      </p:pic>
      <p:pic>
        <p:nvPicPr>
          <p:cNvPr id="62" name="Google Shape;62;p13" title="USNSF_Logo_Lockup_hor_RGB_reversed_1200ppi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17449" y="3965575"/>
            <a:ext cx="2219776" cy="71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86027" y="4646998"/>
            <a:ext cx="1793896" cy="4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30450" y="14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Photogrammetry &amp; SfM (Structure from Motion)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53" name="Google Shape;153;p22" title="Screenshot from 2025-04-14 14-18-2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725" y="782399"/>
            <a:ext cx="4890526" cy="383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 title="camera_agisoft_ia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325" y="2540475"/>
            <a:ext cx="3800924" cy="207624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227200" y="738675"/>
            <a:ext cx="3801000" cy="1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Align</a:t>
            </a:r>
            <a:r>
              <a:rPr lang="en" sz="1800">
                <a:solidFill>
                  <a:schemeClr val="dk2"/>
                </a:solidFill>
              </a:rPr>
              <a:t> Photos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Develop Depth Maps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Dense Point Clouds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Digital Elevation Model (DEM)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Mesh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 title="Lure_Study_are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55238"/>
            <a:ext cx="3730191" cy="263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88675" y="67725"/>
            <a:ext cx="25815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</a:rPr>
              <a:t>Communities 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417675" y="590225"/>
            <a:ext cx="3730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Swannanoa River 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dk1"/>
                </a:solidFill>
              </a:rPr>
              <a:t>Valley</a:t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4598100" y="590225"/>
            <a:ext cx="36780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Bearwallow-Chimney Rock</a:t>
            </a:r>
            <a:endParaRPr b="1" sz="2200">
              <a:solidFill>
                <a:schemeClr val="dk2"/>
              </a:solidFill>
            </a:endParaRPr>
          </a:p>
        </p:txBody>
      </p:sp>
      <p:pic>
        <p:nvPicPr>
          <p:cNvPr id="164" name="Google Shape;164;p23" title="Swannano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675" y="1462325"/>
            <a:ext cx="3710152" cy="26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417675" y="4573800"/>
            <a:ext cx="70887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Data Reprojected to NAD83(HARN) / North Carolina (EPSG:3358)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166100" y="148475"/>
            <a:ext cx="607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</a:t>
            </a:r>
            <a:r>
              <a:rPr lang="en">
                <a:solidFill>
                  <a:srgbClr val="38761D"/>
                </a:solidFill>
              </a:rPr>
              <a:t>wannanoa NC - CAP Flight A006B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177175" y="865025"/>
            <a:ext cx="33429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Number of images:</a:t>
            </a:r>
            <a:r>
              <a:rPr lang="en"/>
              <a:t>1,515  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Camera stations:</a:t>
            </a:r>
            <a:r>
              <a:rPr lang="en"/>
              <a:t> 1,504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Flying altitude: </a:t>
            </a:r>
            <a:r>
              <a:rPr lang="en"/>
              <a:t>960 m       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Tie points: </a:t>
            </a:r>
            <a:r>
              <a:rPr lang="en"/>
              <a:t>2,064,970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Ground resolution: </a:t>
            </a:r>
            <a:r>
              <a:rPr lang="en"/>
              <a:t>7.98 cm/pix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Projections:</a:t>
            </a:r>
            <a:r>
              <a:rPr lang="en"/>
              <a:t> 5,164,112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Coverage area: </a:t>
            </a:r>
            <a:r>
              <a:rPr lang="en"/>
              <a:t>80.6 km²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Reprojection error:</a:t>
            </a:r>
            <a:r>
              <a:rPr lang="en"/>
              <a:t> 2.08 pix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4"/>
          <p:cNvGrpSpPr/>
          <p:nvPr/>
        </p:nvGrpSpPr>
        <p:grpSpPr>
          <a:xfrm>
            <a:off x="3842287" y="865021"/>
            <a:ext cx="4678276" cy="3973222"/>
            <a:chOff x="4648200" y="1170125"/>
            <a:chExt cx="4343400" cy="3715375"/>
          </a:xfrm>
        </p:grpSpPr>
        <p:pic>
          <p:nvPicPr>
            <p:cNvPr id="173" name="Google Shape;173;p24" title="Screenshot from 2025-04-15 22-02-54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648201" y="1170125"/>
              <a:ext cx="4343399" cy="3319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4"/>
            <p:cNvSpPr txBox="1"/>
            <p:nvPr/>
          </p:nvSpPr>
          <p:spPr>
            <a:xfrm>
              <a:off x="4648200" y="4497000"/>
              <a:ext cx="4135200" cy="38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2"/>
                  </a:solidFill>
                </a:rPr>
                <a:t>Camera Locations and Error Estimates</a:t>
              </a:r>
              <a:endParaRPr sz="15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Camera Calibration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180" name="Google Shape;180;p25" title="Screenshot from 2025-04-15 21-54-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950" y="1076275"/>
            <a:ext cx="4072196" cy="290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4584450" y="3983925"/>
            <a:ext cx="413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Image residuals for Canon EOS 5DS R, EF50mm f/1.4 USM (50mm).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311700" y="4018788"/>
            <a:ext cx="400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Camera Locations and Image Overlap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83" name="Google Shape;183;p25" title="Screenshot from 2025-04-15 21-58-5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1076275"/>
            <a:ext cx="4008904" cy="290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Systematic Vertical Shift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3C47D"/>
                </a:solidFill>
              </a:rPr>
              <a:t>Pre-Correction Vertical Error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MSE:</a:t>
            </a:r>
            <a:r>
              <a:rPr lang="en"/>
              <a:t> 56.89 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RMSE:</a:t>
            </a:r>
            <a:r>
              <a:rPr lang="en"/>
              <a:t> 7.54 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RMdSE (Median):</a:t>
            </a:r>
            <a:r>
              <a:rPr lang="en"/>
              <a:t> 5.25 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3C47D"/>
                </a:solidFill>
              </a:rPr>
              <a:t>Post-Vertical </a:t>
            </a:r>
            <a:r>
              <a:rPr b="1" lang="en">
                <a:solidFill>
                  <a:srgbClr val="93C47D"/>
                </a:solidFill>
              </a:rPr>
              <a:t>Alignment</a:t>
            </a:r>
            <a:endParaRPr b="1"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RMSE:</a:t>
            </a:r>
            <a:r>
              <a:rPr lang="en"/>
              <a:t> 0.39 m (~1.28 US Survey feet)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>
                <a:solidFill>
                  <a:srgbClr val="93C47D"/>
                </a:solidFill>
              </a:rPr>
              <a:t>LiDAR to </a:t>
            </a:r>
            <a:r>
              <a:rPr b="1" lang="en">
                <a:solidFill>
                  <a:srgbClr val="93C47D"/>
                </a:solidFill>
              </a:rPr>
              <a:t>Geodetic</a:t>
            </a:r>
            <a:r>
              <a:rPr b="1" lang="en">
                <a:solidFill>
                  <a:srgbClr val="93C47D"/>
                </a:solidFill>
              </a:rPr>
              <a:t> </a:t>
            </a:r>
            <a:r>
              <a:rPr b="1" lang="en">
                <a:solidFill>
                  <a:srgbClr val="93C47D"/>
                </a:solidFill>
              </a:rPr>
              <a:t>Control</a:t>
            </a:r>
            <a:r>
              <a:rPr b="1" lang="en">
                <a:solidFill>
                  <a:srgbClr val="93C47D"/>
                </a:solidFill>
              </a:rPr>
              <a:t> Point v. DTM</a:t>
            </a:r>
            <a:r>
              <a:rPr lang="en">
                <a:solidFill>
                  <a:srgbClr val="93C47D"/>
                </a:solidFill>
              </a:rPr>
              <a:t> 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RMSE:</a:t>
            </a:r>
            <a:r>
              <a:rPr lang="en"/>
              <a:t> 0.121 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 title="iale_profile_shift.png"/>
          <p:cNvPicPr preferRelativeResize="0"/>
          <p:nvPr/>
        </p:nvPicPr>
        <p:blipFill rotWithShape="1">
          <a:blip r:embed="rId3">
            <a:alphaModFix/>
          </a:blip>
          <a:srcRect b="0" l="0" r="31020" t="3910"/>
          <a:stretch/>
        </p:blipFill>
        <p:spPr>
          <a:xfrm>
            <a:off x="5139363" y="2751901"/>
            <a:ext cx="3455626" cy="21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 title="iale_correction_m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374" y="84001"/>
            <a:ext cx="3455626" cy="25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Topographic Derivatives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3301200" y="865000"/>
            <a:ext cx="2562900" cy="4244225"/>
            <a:chOff x="3301200" y="865000"/>
            <a:chExt cx="2562900" cy="4244225"/>
          </a:xfrm>
        </p:grpSpPr>
        <p:pic>
          <p:nvPicPr>
            <p:cNvPr id="198" name="Google Shape;198;p27" title="iale_dsm_slope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01212" y="1265225"/>
              <a:ext cx="2541597" cy="2215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7"/>
            <p:cNvSpPr txBox="1"/>
            <p:nvPr/>
          </p:nvSpPr>
          <p:spPr>
            <a:xfrm>
              <a:off x="3301200" y="865000"/>
              <a:ext cx="256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274E13"/>
                  </a:solidFill>
                </a:rPr>
                <a:t>Slope</a:t>
              </a:r>
              <a:endParaRPr i="1">
                <a:solidFill>
                  <a:srgbClr val="274E13"/>
                </a:solidFill>
              </a:endParaRPr>
            </a:p>
          </p:txBody>
        </p:sp>
        <p:sp>
          <p:nvSpPr>
            <p:cNvPr id="200" name="Google Shape;200;p27"/>
            <p:cNvSpPr txBox="1"/>
            <p:nvPr/>
          </p:nvSpPr>
          <p:spPr>
            <a:xfrm>
              <a:off x="3305225" y="3497925"/>
              <a:ext cx="2541600" cy="16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minimum: </a:t>
              </a:r>
              <a:r>
                <a:rPr lang="en" sz="1100">
                  <a:solidFill>
                    <a:schemeClr val="dk1"/>
                  </a:solidFill>
                </a:rPr>
                <a:t>0.000618198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maximum: </a:t>
              </a:r>
              <a:r>
                <a:rPr lang="en" sz="1100">
                  <a:solidFill>
                    <a:schemeClr val="dk1"/>
                  </a:solidFill>
                </a:rPr>
                <a:t>88.5532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range: </a:t>
              </a:r>
              <a:r>
                <a:rPr lang="en" sz="1100">
                  <a:solidFill>
                    <a:schemeClr val="dk1"/>
                  </a:solidFill>
                </a:rPr>
                <a:t>88.5526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mean: </a:t>
              </a:r>
              <a:r>
                <a:rPr lang="en" sz="1100">
                  <a:solidFill>
                    <a:schemeClr val="dk1"/>
                  </a:solidFill>
                </a:rPr>
                <a:t>35.3713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mean of absolute values: </a:t>
              </a:r>
              <a:r>
                <a:rPr lang="en" sz="1100">
                  <a:solidFill>
                    <a:schemeClr val="dk1"/>
                  </a:solidFill>
                </a:rPr>
                <a:t>35.3713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standard deviation: </a:t>
              </a:r>
              <a:r>
                <a:rPr lang="en" sz="1100">
                  <a:solidFill>
                    <a:schemeClr val="dk1"/>
                  </a:solidFill>
                </a:rPr>
                <a:t>23.0795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median: </a:t>
              </a:r>
              <a:r>
                <a:rPr lang="en" sz="1100">
                  <a:solidFill>
                    <a:schemeClr val="dk1"/>
                  </a:solidFill>
                </a:rPr>
                <a:t>34.8844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201" name="Google Shape;201;p27"/>
          <p:cNvGrpSpPr/>
          <p:nvPr/>
        </p:nvGrpSpPr>
        <p:grpSpPr>
          <a:xfrm>
            <a:off x="6231775" y="865000"/>
            <a:ext cx="2562900" cy="4226875"/>
            <a:chOff x="6231775" y="865000"/>
            <a:chExt cx="2562900" cy="4226875"/>
          </a:xfrm>
        </p:grpSpPr>
        <p:pic>
          <p:nvPicPr>
            <p:cNvPr id="202" name="Google Shape;202;p27" title="iale_dsm_aspect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31775" y="1265211"/>
              <a:ext cx="2541600" cy="221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7"/>
            <p:cNvSpPr txBox="1"/>
            <p:nvPr/>
          </p:nvSpPr>
          <p:spPr>
            <a:xfrm>
              <a:off x="6231775" y="865000"/>
              <a:ext cx="256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274E13"/>
                  </a:solidFill>
                </a:rPr>
                <a:t>Aspect</a:t>
              </a:r>
              <a:endParaRPr i="1">
                <a:solidFill>
                  <a:srgbClr val="274E13"/>
                </a:solidFill>
              </a:endParaRPr>
            </a:p>
          </p:txBody>
        </p:sp>
        <p:sp>
          <p:nvSpPr>
            <p:cNvPr id="204" name="Google Shape;204;p27"/>
            <p:cNvSpPr txBox="1"/>
            <p:nvPr/>
          </p:nvSpPr>
          <p:spPr>
            <a:xfrm>
              <a:off x="6231775" y="3480575"/>
              <a:ext cx="2541600" cy="16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minimum</a:t>
              </a:r>
              <a:r>
                <a:rPr lang="en" sz="1100">
                  <a:solidFill>
                    <a:schemeClr val="dk1"/>
                  </a:solidFill>
                </a:rPr>
                <a:t>: 2.20804e-05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maximum</a:t>
              </a:r>
              <a:r>
                <a:rPr lang="en" sz="1100">
                  <a:solidFill>
                    <a:schemeClr val="dk1"/>
                  </a:solidFill>
                </a:rPr>
                <a:t>: 360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range</a:t>
              </a:r>
              <a:r>
                <a:rPr lang="en" sz="1100">
                  <a:solidFill>
                    <a:schemeClr val="dk1"/>
                  </a:solidFill>
                </a:rPr>
                <a:t>: 360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mean</a:t>
              </a:r>
              <a:r>
                <a:rPr lang="en" sz="1100">
                  <a:solidFill>
                    <a:schemeClr val="dk1"/>
                  </a:solidFill>
                </a:rPr>
                <a:t>: 180.977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mean of absolute values</a:t>
              </a:r>
              <a:r>
                <a:rPr lang="en" sz="1100">
                  <a:solidFill>
                    <a:schemeClr val="dk1"/>
                  </a:solidFill>
                </a:rPr>
                <a:t>: 180.977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standard deviation</a:t>
              </a:r>
              <a:r>
                <a:rPr lang="en" sz="1100">
                  <a:solidFill>
                    <a:schemeClr val="dk1"/>
                  </a:solidFill>
                </a:rPr>
                <a:t>: 102.844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median</a:t>
              </a:r>
              <a:r>
                <a:rPr lang="en" sz="1100">
                  <a:solidFill>
                    <a:schemeClr val="dk1"/>
                  </a:solidFill>
                </a:rPr>
                <a:t>: 181.068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205" name="Google Shape;205;p27"/>
          <p:cNvGrpSpPr/>
          <p:nvPr/>
        </p:nvGrpSpPr>
        <p:grpSpPr>
          <a:xfrm>
            <a:off x="370625" y="865000"/>
            <a:ext cx="2562900" cy="4226875"/>
            <a:chOff x="370625" y="865000"/>
            <a:chExt cx="2562900" cy="4226875"/>
          </a:xfrm>
        </p:grpSpPr>
        <p:pic>
          <p:nvPicPr>
            <p:cNvPr id="206" name="Google Shape;206;p27" title="iale_dsm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0625" y="1265212"/>
              <a:ext cx="2541600" cy="2215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7"/>
            <p:cNvSpPr txBox="1"/>
            <p:nvPr/>
          </p:nvSpPr>
          <p:spPr>
            <a:xfrm>
              <a:off x="370625" y="865000"/>
              <a:ext cx="2562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solidFill>
                    <a:srgbClr val="274E13"/>
                  </a:solidFill>
                </a:rPr>
                <a:t>DSM (Digital Surface Model)</a:t>
              </a:r>
              <a:endParaRPr i="1">
                <a:solidFill>
                  <a:srgbClr val="274E13"/>
                </a:solidFill>
              </a:endParaRPr>
            </a:p>
          </p:txBody>
        </p:sp>
        <p:sp>
          <p:nvSpPr>
            <p:cNvPr id="208" name="Google Shape;208;p27"/>
            <p:cNvSpPr txBox="1"/>
            <p:nvPr/>
          </p:nvSpPr>
          <p:spPr>
            <a:xfrm>
              <a:off x="370625" y="3480575"/>
              <a:ext cx="2541600" cy="16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minimum: </a:t>
              </a:r>
              <a:r>
                <a:rPr lang="en" sz="1100">
                  <a:solidFill>
                    <a:schemeClr val="dk1"/>
                  </a:solidFill>
                </a:rPr>
                <a:t>627.142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maximum: </a:t>
              </a:r>
              <a:r>
                <a:rPr lang="en" sz="1100">
                  <a:solidFill>
                    <a:schemeClr val="dk1"/>
                  </a:solidFill>
                </a:rPr>
                <a:t>1205.31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range: </a:t>
              </a:r>
              <a:r>
                <a:rPr lang="en" sz="1100">
                  <a:solidFill>
                    <a:schemeClr val="dk1"/>
                  </a:solidFill>
                </a:rPr>
                <a:t>578.165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mean: </a:t>
              </a:r>
              <a:r>
                <a:rPr lang="en" sz="1100">
                  <a:solidFill>
                    <a:schemeClr val="dk1"/>
                  </a:solidFill>
                </a:rPr>
                <a:t>774.047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mean of absolute values: </a:t>
              </a:r>
              <a:r>
                <a:rPr lang="en" sz="1100">
                  <a:solidFill>
                    <a:schemeClr val="dk1"/>
                  </a:solidFill>
                </a:rPr>
                <a:t>774.047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standard deviation: </a:t>
              </a:r>
              <a:r>
                <a:rPr lang="en" sz="1100">
                  <a:solidFill>
                    <a:schemeClr val="dk1"/>
                  </a:solidFill>
                </a:rPr>
                <a:t>92.2234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1100">
                  <a:solidFill>
                    <a:schemeClr val="dk1"/>
                  </a:solidFill>
                </a:rPr>
                <a:t>median : </a:t>
              </a:r>
              <a:r>
                <a:rPr lang="en" sz="1100">
                  <a:solidFill>
                    <a:schemeClr val="dk1"/>
                  </a:solidFill>
                </a:rPr>
                <a:t>746.752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152400" y="41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Topographic Change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14" name="Google Shape;214;p28" title="iale_dsm_dif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94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5338750" y="1170125"/>
            <a:ext cx="3073800" cy="27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minimum</a:t>
            </a:r>
            <a:r>
              <a:rPr lang="en" sz="1800">
                <a:solidFill>
                  <a:schemeClr val="dk2"/>
                </a:solidFill>
              </a:rPr>
              <a:t>: -2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maximum</a:t>
            </a:r>
            <a:r>
              <a:rPr lang="en" sz="1800">
                <a:solidFill>
                  <a:schemeClr val="dk2"/>
                </a:solidFill>
              </a:rPr>
              <a:t>: 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range</a:t>
            </a:r>
            <a:r>
              <a:rPr lang="en" sz="1800">
                <a:solidFill>
                  <a:schemeClr val="dk2"/>
                </a:solidFill>
              </a:rPr>
              <a:t>: 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mean</a:t>
            </a:r>
            <a:r>
              <a:rPr lang="en" sz="1800">
                <a:solidFill>
                  <a:schemeClr val="dk2"/>
                </a:solidFill>
              </a:rPr>
              <a:t>: 0.21599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mean of absolute values</a:t>
            </a:r>
            <a:r>
              <a:rPr lang="en" sz="1800">
                <a:solidFill>
                  <a:schemeClr val="dk2"/>
                </a:solidFill>
              </a:rPr>
              <a:t>: 0.5558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standard deviation:</a:t>
            </a:r>
            <a:r>
              <a:rPr lang="en" sz="1800">
                <a:solidFill>
                  <a:schemeClr val="dk2"/>
                </a:solidFill>
              </a:rPr>
              <a:t> 0.694954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</a:rPr>
              <a:t>median:</a:t>
            </a:r>
            <a:r>
              <a:rPr lang="en" sz="1800">
                <a:solidFill>
                  <a:schemeClr val="dk2"/>
                </a:solidFill>
              </a:rPr>
              <a:t> 0.150562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9" title="iale_swan_before_20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 title="iale_swan_flood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8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 title="iale_swan_after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680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6553025" y="4691325"/>
            <a:ext cx="936000" cy="4002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I-40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224" name="Google Shape;224;p29"/>
          <p:cNvSpPr txBox="1"/>
          <p:nvPr/>
        </p:nvSpPr>
        <p:spPr>
          <a:xfrm>
            <a:off x="2294375" y="4225200"/>
            <a:ext cx="936000" cy="4002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NC-70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4672950" y="2171550"/>
            <a:ext cx="1383600" cy="4002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Town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226" name="Google Shape;226;p29"/>
          <p:cNvCxnSpPr>
            <a:stCxn id="225" idx="2"/>
          </p:cNvCxnSpPr>
          <p:nvPr/>
        </p:nvCxnSpPr>
        <p:spPr>
          <a:xfrm>
            <a:off x="5364750" y="2571750"/>
            <a:ext cx="1212600" cy="7407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9"/>
          <p:cNvSpPr txBox="1"/>
          <p:nvPr/>
        </p:nvSpPr>
        <p:spPr>
          <a:xfrm>
            <a:off x="6211200" y="166100"/>
            <a:ext cx="13836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2019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28" name="Google Shape;228;p29"/>
          <p:cNvSpPr/>
          <p:nvPr/>
        </p:nvSpPr>
        <p:spPr>
          <a:xfrm>
            <a:off x="4388200" y="3442575"/>
            <a:ext cx="1497900" cy="12486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29"/>
          <p:cNvCxnSpPr>
            <a:stCxn id="225" idx="2"/>
          </p:cNvCxnSpPr>
          <p:nvPr/>
        </p:nvCxnSpPr>
        <p:spPr>
          <a:xfrm flipH="1">
            <a:off x="3899850" y="2571750"/>
            <a:ext cx="1464900" cy="1546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9"/>
          <p:cNvSpPr txBox="1"/>
          <p:nvPr/>
        </p:nvSpPr>
        <p:spPr>
          <a:xfrm>
            <a:off x="6211200" y="166100"/>
            <a:ext cx="13836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October 6th, 2024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31" name="Google Shape;231;p29"/>
          <p:cNvSpPr txBox="1"/>
          <p:nvPr>
            <p:ph idx="4294967295" type="title"/>
          </p:nvPr>
        </p:nvSpPr>
        <p:spPr>
          <a:xfrm>
            <a:off x="1295400" y="76200"/>
            <a:ext cx="2250300" cy="973800"/>
          </a:xfrm>
          <a:prstGeom prst="rect">
            <a:avLst/>
          </a:prstGeom>
          <a:solidFill>
            <a:srgbClr val="191818">
              <a:alpha val="49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20" u="sng">
                <a:solidFill>
                  <a:schemeClr val="lt1"/>
                </a:solidFill>
              </a:rPr>
              <a:t>Swannanoa, NC</a:t>
            </a:r>
            <a:endParaRPr b="1" sz="2020" u="sng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en" sz="1420">
                <a:solidFill>
                  <a:schemeClr val="lt1"/>
                </a:solidFill>
              </a:rPr>
              <a:t>Record Gauge Height</a:t>
            </a:r>
            <a:endParaRPr i="1" sz="14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i="1" lang="en" sz="1420">
                <a:solidFill>
                  <a:schemeClr val="lt1"/>
                </a:solidFill>
              </a:rPr>
              <a:t>27.33 ft</a:t>
            </a:r>
            <a:endParaRPr i="1" sz="20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0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420">
              <a:solidFill>
                <a:schemeClr val="lt1"/>
              </a:solidFill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4388200" y="4691325"/>
            <a:ext cx="1497900" cy="4002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AOI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 title="iale_swann_dt_20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650" y="497026"/>
            <a:ext cx="2235200" cy="167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 title="iale_swann_dt_202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650" y="2715525"/>
            <a:ext cx="2235200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 title="iale_swann_dt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65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/>
          <p:nvPr/>
        </p:nvSpPr>
        <p:spPr>
          <a:xfrm>
            <a:off x="6814600" y="2349225"/>
            <a:ext cx="2235300" cy="3663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October 6th, 2024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6814700" y="130725"/>
            <a:ext cx="2235300" cy="3663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2019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115625" y="9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Stream Bank Erosion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247" name="Google Shape;247;p31" title="3d_dif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200" y="2966000"/>
            <a:ext cx="2800042" cy="21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 title="iale_profi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962" y="96306"/>
            <a:ext cx="3182835" cy="283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 title="vertical_correction_example.png"/>
          <p:cNvPicPr preferRelativeResize="0"/>
          <p:nvPr/>
        </p:nvPicPr>
        <p:blipFill rotWithShape="1">
          <a:blip r:embed="rId5">
            <a:alphaModFix/>
          </a:blip>
          <a:srcRect b="0" l="0" r="0" t="4085"/>
          <a:stretch/>
        </p:blipFill>
        <p:spPr>
          <a:xfrm>
            <a:off x="238325" y="755700"/>
            <a:ext cx="5238024" cy="2716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1"/>
          <p:cNvCxnSpPr/>
          <p:nvPr/>
        </p:nvCxnSpPr>
        <p:spPr>
          <a:xfrm rot="10800000">
            <a:off x="7294875" y="1043650"/>
            <a:ext cx="577500" cy="9657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51" name="Google Shape;251;p31"/>
          <p:cNvSpPr txBox="1"/>
          <p:nvPr/>
        </p:nvSpPr>
        <p:spPr>
          <a:xfrm>
            <a:off x="7770475" y="1952750"/>
            <a:ext cx="30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FF"/>
                </a:solidFill>
              </a:rPr>
              <a:t>A</a:t>
            </a:r>
            <a:endParaRPr b="1" sz="1000">
              <a:solidFill>
                <a:srgbClr val="00FFFF"/>
              </a:solidFill>
            </a:endParaRPr>
          </a:p>
        </p:txBody>
      </p:sp>
      <p:sp>
        <p:nvSpPr>
          <p:cNvPr id="252" name="Google Shape;252;p31"/>
          <p:cNvSpPr txBox="1"/>
          <p:nvPr/>
        </p:nvSpPr>
        <p:spPr>
          <a:xfrm>
            <a:off x="7101175" y="704950"/>
            <a:ext cx="30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FFFF"/>
                </a:solidFill>
              </a:rPr>
              <a:t>B</a:t>
            </a:r>
            <a:endParaRPr b="1" sz="1000">
              <a:solidFill>
                <a:srgbClr val="00FFFF"/>
              </a:solidFill>
            </a:endParaRPr>
          </a:p>
        </p:txBody>
      </p:sp>
      <p:cxnSp>
        <p:nvCxnSpPr>
          <p:cNvPr id="253" name="Google Shape;253;p31"/>
          <p:cNvCxnSpPr/>
          <p:nvPr/>
        </p:nvCxnSpPr>
        <p:spPr>
          <a:xfrm flipH="1" rot="10800000">
            <a:off x="1689025" y="3178900"/>
            <a:ext cx="63000" cy="4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1"/>
          <p:cNvSpPr txBox="1"/>
          <p:nvPr/>
        </p:nvSpPr>
        <p:spPr>
          <a:xfrm>
            <a:off x="1198825" y="3601300"/>
            <a:ext cx="266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Erosion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94175" y="3410725"/>
            <a:ext cx="30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2561675" y="3396025"/>
            <a:ext cx="30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B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3863875" y="1270750"/>
            <a:ext cx="160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</a:rPr>
              <a:t>COP-DEM-GLO-30</a:t>
            </a:r>
            <a:endParaRPr sz="1200">
              <a:solidFill>
                <a:srgbClr val="0000FF"/>
              </a:solidFill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3863875" y="755700"/>
            <a:ext cx="1604700" cy="55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SfM DSM - Not Corrected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3937088" y="1612450"/>
            <a:ext cx="160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783F04"/>
                </a:solidFill>
              </a:rPr>
              <a:t>NC Phase 2018 LiDAR DTM</a:t>
            </a:r>
            <a:endParaRPr sz="1200">
              <a:solidFill>
                <a:srgbClr val="783F04"/>
              </a:solidFill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3849713" y="2166550"/>
            <a:ext cx="160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FF00"/>
                </a:solidFill>
              </a:rPr>
              <a:t>Corrected SfM DSM</a:t>
            </a:r>
            <a:endParaRPr sz="12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-57000" y="0"/>
            <a:ext cx="2767200" cy="51435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-57000" y="0"/>
            <a:ext cx="2767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8761D"/>
                </a:solidFill>
              </a:rPr>
              <a:t>Hurricane</a:t>
            </a:r>
            <a:r>
              <a:rPr b="1" lang="en" sz="2100">
                <a:solidFill>
                  <a:srgbClr val="38761D"/>
                </a:solidFill>
              </a:rPr>
              <a:t> Helene</a:t>
            </a:r>
            <a:endParaRPr b="1" sz="21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Sept 24 - 27, 2024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Makes landfall off the Florida Coast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Category</a:t>
            </a:r>
            <a:r>
              <a:rPr lang="en" sz="1600">
                <a:solidFill>
                  <a:schemeClr val="dk2"/>
                </a:solidFill>
              </a:rPr>
              <a:t> 4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Massive inland flooding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 34 flash flood emergencies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~250 Fatalities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$78.8 billion dollars of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estimated damage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-57000" y="4361100"/>
            <a:ext cx="2767200" cy="7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Hagen et al. 2025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32"/>
          <p:cNvGrpSpPr/>
          <p:nvPr/>
        </p:nvGrpSpPr>
        <p:grpSpPr>
          <a:xfrm>
            <a:off x="196350" y="189275"/>
            <a:ext cx="8444350" cy="4756726"/>
            <a:chOff x="196350" y="189275"/>
            <a:chExt cx="8444350" cy="4756726"/>
          </a:xfrm>
        </p:grpSpPr>
        <p:pic>
          <p:nvPicPr>
            <p:cNvPr id="266" name="Google Shape;266;p32" title="Screenshot from 2025-04-15 12-38-35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350" y="197500"/>
              <a:ext cx="8441774" cy="4748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2"/>
            <p:cNvSpPr/>
            <p:nvPr/>
          </p:nvSpPr>
          <p:spPr>
            <a:xfrm>
              <a:off x="199000" y="189275"/>
              <a:ext cx="8441700" cy="4748400"/>
            </a:xfrm>
            <a:prstGeom prst="rect">
              <a:avLst/>
            </a:prstGeom>
            <a:solidFill>
              <a:srgbClr val="191818">
                <a:alpha val="4909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2421900" y="868775"/>
              <a:ext cx="1970400" cy="3989700"/>
            </a:xfrm>
            <a:prstGeom prst="rect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9" name="Google Shape;269;p32" title="Screenshot from 2025-04-15 12-38-35.png"/>
            <p:cNvPicPr preferRelativeResize="0"/>
            <p:nvPr/>
          </p:nvPicPr>
          <p:blipFill rotWithShape="1">
            <a:blip r:embed="rId3">
              <a:alphaModFix/>
            </a:blip>
            <a:srcRect b="5057" l="24557" r="52100" t="10922"/>
            <a:stretch/>
          </p:blipFill>
          <p:spPr>
            <a:xfrm>
              <a:off x="2421900" y="868775"/>
              <a:ext cx="1970400" cy="3989701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70" name="Google Shape;270;p32"/>
            <p:cNvCxnSpPr/>
            <p:nvPr/>
          </p:nvCxnSpPr>
          <p:spPr>
            <a:xfrm flipH="1">
              <a:off x="3744450" y="694025"/>
              <a:ext cx="1655100" cy="7815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1" name="Google Shape;271;p32"/>
            <p:cNvCxnSpPr/>
            <p:nvPr/>
          </p:nvCxnSpPr>
          <p:spPr>
            <a:xfrm flipH="1">
              <a:off x="3843975" y="3501325"/>
              <a:ext cx="1919100" cy="1080300"/>
            </a:xfrm>
            <a:prstGeom prst="straightConnector1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2" name="Google Shape;272;p32"/>
            <p:cNvCxnSpPr/>
            <p:nvPr/>
          </p:nvCxnSpPr>
          <p:spPr>
            <a:xfrm flipH="1">
              <a:off x="4132225" y="2320925"/>
              <a:ext cx="1655100" cy="781500"/>
            </a:xfrm>
            <a:prstGeom prst="straightConnector1">
              <a:avLst/>
            </a:prstGeom>
            <a:noFill/>
            <a:ln cap="flat" cmpd="sng" w="38100">
              <a:solidFill>
                <a:srgbClr val="F3F3F3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sp>
          <p:nvSpPr>
            <p:cNvPr id="273" name="Google Shape;273;p32"/>
            <p:cNvSpPr txBox="1"/>
            <p:nvPr/>
          </p:nvSpPr>
          <p:spPr>
            <a:xfrm>
              <a:off x="5445650" y="456225"/>
              <a:ext cx="20529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Top of Landslide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32"/>
            <p:cNvSpPr txBox="1"/>
            <p:nvPr/>
          </p:nvSpPr>
          <p:spPr>
            <a:xfrm>
              <a:off x="5787325" y="3258625"/>
              <a:ext cx="2052900" cy="45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Bottom</a:t>
              </a:r>
              <a:r>
                <a:rPr lang="en" sz="1800">
                  <a:solidFill>
                    <a:schemeClr val="lt1"/>
                  </a:solidFill>
                </a:rPr>
                <a:t> of Landslide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75" name="Google Shape;275;p32"/>
            <p:cNvSpPr txBox="1"/>
            <p:nvPr/>
          </p:nvSpPr>
          <p:spPr>
            <a:xfrm>
              <a:off x="5811600" y="2059825"/>
              <a:ext cx="2133600" cy="51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Hidden by Canopy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276" name="Google Shape;276;p32"/>
          <p:cNvSpPr txBox="1"/>
          <p:nvPr>
            <p:ph type="title"/>
          </p:nvPr>
        </p:nvSpPr>
        <p:spPr>
          <a:xfrm>
            <a:off x="463900" y="189275"/>
            <a:ext cx="868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Landslides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3" title="iale_landslide_map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1250" y="712050"/>
            <a:ext cx="5681002" cy="426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 title="iale_landslide_2019.png"/>
          <p:cNvPicPr preferRelativeResize="0"/>
          <p:nvPr/>
        </p:nvPicPr>
        <p:blipFill rotWithShape="1">
          <a:blip r:embed="rId4">
            <a:alphaModFix/>
          </a:blip>
          <a:srcRect b="0" l="12290" r="11888" t="0"/>
          <a:stretch/>
        </p:blipFill>
        <p:spPr>
          <a:xfrm>
            <a:off x="850725" y="712055"/>
            <a:ext cx="1699850" cy="2085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 title="iale_landslide_2024.png"/>
          <p:cNvPicPr preferRelativeResize="0"/>
          <p:nvPr/>
        </p:nvPicPr>
        <p:blipFill rotWithShape="1">
          <a:blip r:embed="rId5">
            <a:alphaModFix/>
          </a:blip>
          <a:srcRect b="0" l="12218" r="11937" t="0"/>
          <a:stretch/>
        </p:blipFill>
        <p:spPr>
          <a:xfrm>
            <a:off x="850737" y="2873850"/>
            <a:ext cx="1699850" cy="208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/>
          <p:nvPr/>
        </p:nvSpPr>
        <p:spPr>
          <a:xfrm>
            <a:off x="850725" y="712050"/>
            <a:ext cx="79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2019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5" name="Google Shape;285;p33"/>
          <p:cNvSpPr txBox="1"/>
          <p:nvPr/>
        </p:nvSpPr>
        <p:spPr>
          <a:xfrm>
            <a:off x="850725" y="2873850"/>
            <a:ext cx="161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2024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p33"/>
          <p:cNvSpPr txBox="1"/>
          <p:nvPr>
            <p:ph type="title"/>
          </p:nvPr>
        </p:nvSpPr>
        <p:spPr>
          <a:xfrm>
            <a:off x="115625" y="9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Landslides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>
            <p:ph type="title"/>
          </p:nvPr>
        </p:nvSpPr>
        <p:spPr>
          <a:xfrm>
            <a:off x="115625" y="9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Landslides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164525" y="592638"/>
            <a:ext cx="2571900" cy="27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Number of Clumps:</a:t>
            </a:r>
            <a:r>
              <a:rPr lang="en" sz="1800">
                <a:solidFill>
                  <a:schemeClr val="dk2"/>
                </a:solidFill>
              </a:rPr>
              <a:t> 3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pSp>
        <p:nvGrpSpPr>
          <p:cNvPr id="293" name="Google Shape;293;p34"/>
          <p:cNvGrpSpPr/>
          <p:nvPr/>
        </p:nvGrpSpPr>
        <p:grpSpPr>
          <a:xfrm>
            <a:off x="4657097" y="612272"/>
            <a:ext cx="4161900" cy="3918973"/>
            <a:chOff x="4021100" y="201850"/>
            <a:chExt cx="4085501" cy="4007950"/>
          </a:xfrm>
        </p:grpSpPr>
        <p:pic>
          <p:nvPicPr>
            <p:cNvPr id="294" name="Google Shape;294;p34" title="iale_landslide_clumps.png"/>
            <p:cNvPicPr preferRelativeResize="0"/>
            <p:nvPr/>
          </p:nvPicPr>
          <p:blipFill rotWithShape="1">
            <a:blip r:embed="rId3">
              <a:alphaModFix/>
            </a:blip>
            <a:srcRect b="0" l="12032" r="11520" t="0"/>
            <a:stretch/>
          </p:blipFill>
          <p:spPr>
            <a:xfrm>
              <a:off x="4021100" y="201850"/>
              <a:ext cx="4085501" cy="4007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34"/>
            <p:cNvSpPr txBox="1"/>
            <p:nvPr/>
          </p:nvSpPr>
          <p:spPr>
            <a:xfrm>
              <a:off x="4689073" y="925070"/>
              <a:ext cx="3543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96" name="Google Shape;296;p34"/>
            <p:cNvSpPr txBox="1"/>
            <p:nvPr/>
          </p:nvSpPr>
          <p:spPr>
            <a:xfrm>
              <a:off x="5205473" y="1248000"/>
              <a:ext cx="3543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2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97" name="Google Shape;297;p34"/>
            <p:cNvSpPr txBox="1"/>
            <p:nvPr/>
          </p:nvSpPr>
          <p:spPr>
            <a:xfrm>
              <a:off x="5996525" y="2130746"/>
              <a:ext cx="354300" cy="4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</a:rPr>
                <a:t>3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298" name="Google Shape;298;p34"/>
          <p:cNvGraphicFramePr/>
          <p:nvPr/>
        </p:nvGraphicFramePr>
        <p:xfrm>
          <a:off x="252400" y="1129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{C128445A-FB86-4337-A911-9909275094A8}</a:tableStyleId>
              </a:tblPr>
              <a:tblGrid>
                <a:gridCol w="705225"/>
                <a:gridCol w="1146850"/>
                <a:gridCol w="1506050"/>
                <a:gridCol w="763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Clump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919191">
                        <a:alpha val="48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Volume (m</a:t>
                      </a:r>
                      <a:r>
                        <a:rPr b="1" baseline="30000" lang="en" sz="1200"/>
                        <a:t>3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)</a:t>
                      </a:r>
                      <a:endParaRPr b="1" baseline="30000" sz="1200"/>
                    </a:p>
                  </a:txBody>
                  <a:tcPr marT="91425" marB="91425" marR="91425" marL="91425">
                    <a:solidFill>
                      <a:srgbClr val="919191">
                        <a:alpha val="48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Average (Difference)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919191">
                        <a:alpha val="48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Area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(m</a:t>
                      </a:r>
                      <a:r>
                        <a:rPr b="1" baseline="30000" lang="en" sz="12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919191">
                        <a:alpha val="48730"/>
                      </a:srgbClr>
                    </a:solidFill>
                  </a:tcPr>
                </a:tc>
              </a:tr>
              <a:tr h="35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694.01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1355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1422.83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2409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5757.43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0.40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14771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Total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919191">
                        <a:alpha val="48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7874.27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919191">
                        <a:alpha val="48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919191">
                        <a:alpha val="487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18535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919191">
                        <a:alpha val="4873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99" name="Google Shape;299;p34"/>
          <p:cNvSpPr txBox="1"/>
          <p:nvPr/>
        </p:nvSpPr>
        <p:spPr>
          <a:xfrm>
            <a:off x="439475" y="3450700"/>
            <a:ext cx="10743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0" name="Google Shape;300;p34" title="truck_ic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374" y="3700550"/>
            <a:ext cx="915574" cy="73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4"/>
          <p:cNvSpPr txBox="1"/>
          <p:nvPr/>
        </p:nvSpPr>
        <p:spPr>
          <a:xfrm>
            <a:off x="1374000" y="36793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Estimate Debris Removal Cost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~788 Loads (10m</a:t>
            </a:r>
            <a:r>
              <a:rPr baseline="30000" lang="en"/>
              <a:t>3</a:t>
            </a:r>
            <a:r>
              <a:rPr lang="en">
                <a:solidFill>
                  <a:schemeClr val="dk1"/>
                </a:solidFill>
              </a:rPr>
              <a:t> per load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$78K - $158k Removal Cost</a:t>
            </a:r>
            <a:endParaRPr/>
          </a:p>
        </p:txBody>
      </p:sp>
      <p:sp>
        <p:nvSpPr>
          <p:cNvPr id="302" name="Google Shape;302;p34"/>
          <p:cNvSpPr txBox="1"/>
          <p:nvPr/>
        </p:nvSpPr>
        <p:spPr>
          <a:xfrm>
            <a:off x="164525" y="4575000"/>
            <a:ext cx="374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AA84F"/>
                </a:solidFill>
              </a:rPr>
              <a:t>https://www.fema.gov/appeal/debris-removal-1</a:t>
            </a:r>
            <a:endParaRPr sz="13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Flow Accumulation &amp; Streams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08" name="Google Shape;308;p35" title="iale_landslide_clumps_flo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00" y="1312925"/>
            <a:ext cx="4136726" cy="31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 title="iale_landslide_clumps_stream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575" y="1312925"/>
            <a:ext cx="4136726" cy="310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166100" y="148475"/>
            <a:ext cx="853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750">
                <a:solidFill>
                  <a:srgbClr val="38761D"/>
                </a:solidFill>
              </a:rPr>
              <a:t>Bearwallow-Chimney Rock</a:t>
            </a:r>
            <a:r>
              <a:rPr lang="en">
                <a:solidFill>
                  <a:srgbClr val="38761D"/>
                </a:solidFill>
              </a:rPr>
              <a:t> - CAP Flight A006B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177175" y="865025"/>
            <a:ext cx="3342900" cy="3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Number of images:</a:t>
            </a:r>
            <a:r>
              <a:rPr lang="en"/>
              <a:t>1,444 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Camera stations:</a:t>
            </a:r>
            <a:r>
              <a:rPr lang="en"/>
              <a:t> 1,254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Flying altitude: </a:t>
            </a:r>
            <a:r>
              <a:rPr lang="en"/>
              <a:t>1.04 km</a:t>
            </a:r>
            <a:r>
              <a:rPr lang="en"/>
              <a:t>        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Tie points: </a:t>
            </a:r>
            <a:r>
              <a:rPr lang="en"/>
              <a:t>1,893,146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Ground resolution: </a:t>
            </a:r>
            <a:r>
              <a:rPr lang="en"/>
              <a:t>9.28</a:t>
            </a:r>
            <a:r>
              <a:rPr lang="en"/>
              <a:t> cm/pix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Projections:</a:t>
            </a:r>
            <a:r>
              <a:rPr lang="en"/>
              <a:t> 4,512,928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Coverage area: </a:t>
            </a:r>
            <a:r>
              <a:rPr lang="en"/>
              <a:t>75.2</a:t>
            </a:r>
            <a:r>
              <a:rPr lang="en"/>
              <a:t> km²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b="1" lang="en"/>
              <a:t>Reprojection error:</a:t>
            </a:r>
            <a:r>
              <a:rPr lang="en"/>
              <a:t> 1.18 pix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6" title="Swannanoa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600" y="865025"/>
            <a:ext cx="5081324" cy="359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7" title="hwy_9_profile_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975" y="1371600"/>
            <a:ext cx="4757350" cy="344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7" title="hwy_9_profi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325" y="3290175"/>
            <a:ext cx="3951479" cy="152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" name="Google Shape;323;p37"/>
          <p:cNvCxnSpPr/>
          <p:nvPr/>
        </p:nvCxnSpPr>
        <p:spPr>
          <a:xfrm flipH="1" rot="10800000">
            <a:off x="5156341" y="2406294"/>
            <a:ext cx="603900" cy="683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7"/>
          <p:cNvCxnSpPr/>
          <p:nvPr/>
        </p:nvCxnSpPr>
        <p:spPr>
          <a:xfrm flipH="1" rot="10800000">
            <a:off x="5593718" y="2406248"/>
            <a:ext cx="145800" cy="884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25" name="Google Shape;325;p37"/>
          <p:cNvCxnSpPr/>
          <p:nvPr/>
        </p:nvCxnSpPr>
        <p:spPr>
          <a:xfrm flipH="1" rot="10800000">
            <a:off x="5593718" y="2597186"/>
            <a:ext cx="531300" cy="683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26" name="Google Shape;326;p37" title="hwy_9_profile_ortho_ma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375" y="353656"/>
            <a:ext cx="3718026" cy="278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/>
          <p:nvPr>
            <p:ph type="title"/>
          </p:nvPr>
        </p:nvSpPr>
        <p:spPr>
          <a:xfrm>
            <a:off x="4288975" y="334400"/>
            <a:ext cx="422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Steep </a:t>
            </a:r>
            <a:r>
              <a:rPr lang="en">
                <a:solidFill>
                  <a:srgbClr val="38761D"/>
                </a:solidFill>
              </a:rPr>
              <a:t>Mountainous Terrain</a:t>
            </a:r>
            <a:r>
              <a:rPr lang="en">
                <a:solidFill>
                  <a:srgbClr val="38761D"/>
                </a:solidFill>
              </a:rPr>
              <a:t> 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4931900" y="2986800"/>
            <a:ext cx="3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A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5642550" y="2061200"/>
            <a:ext cx="3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B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5943750" y="2406300"/>
            <a:ext cx="3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D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5438325" y="3142175"/>
            <a:ext cx="30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C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250050" y="3603875"/>
            <a:ext cx="3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A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33" name="Google Shape;333;p37"/>
          <p:cNvSpPr txBox="1"/>
          <p:nvPr/>
        </p:nvSpPr>
        <p:spPr>
          <a:xfrm>
            <a:off x="1183750" y="3349350"/>
            <a:ext cx="3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B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34" name="Google Shape;334;p37"/>
          <p:cNvSpPr txBox="1"/>
          <p:nvPr/>
        </p:nvSpPr>
        <p:spPr>
          <a:xfrm>
            <a:off x="2117450" y="3280575"/>
            <a:ext cx="3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2986025" y="3448500"/>
            <a:ext cx="301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D</a:t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8"/>
          <p:cNvSpPr txBox="1"/>
          <p:nvPr>
            <p:ph type="title"/>
          </p:nvPr>
        </p:nvSpPr>
        <p:spPr>
          <a:xfrm>
            <a:off x="159300" y="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Strahler Stream Order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341" name="Google Shape;341;p38" title="hwy_9_profile_ortho_streams_basins_ma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4700" y="712925"/>
            <a:ext cx="5360525" cy="402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 title="hwy_9_profile_ortho_fluvial_morphology_m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51125"/>
            <a:ext cx="3289901" cy="246742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8"/>
          <p:cNvSpPr/>
          <p:nvPr/>
        </p:nvSpPr>
        <p:spPr>
          <a:xfrm>
            <a:off x="5070250" y="2189250"/>
            <a:ext cx="293100" cy="3336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159300" y="759900"/>
            <a:ext cx="32898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Fluvial geomorphological changes along Brood River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345" name="Google Shape;345;p38"/>
          <p:cNvCxnSpPr>
            <a:endCxn id="343" idx="1"/>
          </p:cNvCxnSpPr>
          <p:nvPr/>
        </p:nvCxnSpPr>
        <p:spPr>
          <a:xfrm>
            <a:off x="3328750" y="1602150"/>
            <a:ext cx="1741500" cy="7539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8"/>
          <p:cNvCxnSpPr>
            <a:stCxn id="343" idx="1"/>
          </p:cNvCxnSpPr>
          <p:nvPr/>
        </p:nvCxnSpPr>
        <p:spPr>
          <a:xfrm flipH="1">
            <a:off x="3320350" y="2356050"/>
            <a:ext cx="1749900" cy="16560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38"/>
          <p:cNvSpPr txBox="1"/>
          <p:nvPr/>
        </p:nvSpPr>
        <p:spPr>
          <a:xfrm>
            <a:off x="1312450" y="1697250"/>
            <a:ext cx="1855500" cy="5487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New Stream Channel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(Blue)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366225" y="2997175"/>
            <a:ext cx="1220700" cy="7434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2017 NC Streams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(Yellow)</a:t>
            </a:r>
            <a:endParaRPr b="1"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5585200" y="626625"/>
            <a:ext cx="3178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66666"/>
                </a:solidFill>
              </a:rPr>
              <a:t>Bearwallow-Chimney Rock</a:t>
            </a:r>
            <a:endParaRPr sz="3400"/>
          </a:p>
        </p:txBody>
      </p:sp>
      <p:pic>
        <p:nvPicPr>
          <p:cNvPr id="354" name="Google Shape;354;p39" title="Ortho_before_hele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3021"/>
            <a:ext cx="9144000" cy="4068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 title="Ortho_after_hele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85800"/>
            <a:ext cx="9144000" cy="4493562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 txBox="1"/>
          <p:nvPr>
            <p:ph type="title"/>
          </p:nvPr>
        </p:nvSpPr>
        <p:spPr>
          <a:xfrm>
            <a:off x="76200" y="53925"/>
            <a:ext cx="853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750">
                <a:solidFill>
                  <a:srgbClr val="38761D"/>
                </a:solidFill>
              </a:rPr>
              <a:t>Bearwallow-Chimney Rock</a:t>
            </a:r>
            <a:r>
              <a:rPr lang="en">
                <a:solidFill>
                  <a:srgbClr val="38761D"/>
                </a:solidFill>
              </a:rPr>
              <a:t> - CAP Flight A0069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6706075" y="1285850"/>
            <a:ext cx="1595100" cy="17334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9"/>
          <p:cNvSpPr txBox="1"/>
          <p:nvPr/>
        </p:nvSpPr>
        <p:spPr>
          <a:xfrm>
            <a:off x="6706075" y="3019250"/>
            <a:ext cx="1595100" cy="6480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Debris </a:t>
            </a:r>
            <a:r>
              <a:rPr b="1" lang="en">
                <a:solidFill>
                  <a:schemeClr val="lt1"/>
                </a:solidFill>
              </a:rPr>
              <a:t>Damming</a:t>
            </a:r>
            <a:r>
              <a:rPr b="1" lang="en">
                <a:solidFill>
                  <a:schemeClr val="lt1"/>
                </a:solidFill>
              </a:rPr>
              <a:t> River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4675900" y="1769600"/>
            <a:ext cx="1595100" cy="4002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Lake Lure, NC</a:t>
            </a:r>
            <a:endParaRPr b="1" sz="1700">
              <a:solidFill>
                <a:schemeClr val="lt1"/>
              </a:solidFill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76200" y="2086049"/>
            <a:ext cx="1595100" cy="21399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lt1"/>
                </a:solidFill>
              </a:rPr>
              <a:t>Fun Fact</a:t>
            </a:r>
            <a:endParaRPr b="1" sz="1200" u="sng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Filming </a:t>
            </a:r>
            <a:r>
              <a:rPr b="1" lang="en" sz="1200">
                <a:solidFill>
                  <a:schemeClr val="lt1"/>
                </a:solidFill>
              </a:rPr>
              <a:t>Location</a:t>
            </a:r>
            <a:endParaRPr b="1" sz="1500">
              <a:solidFill>
                <a:schemeClr val="lt1"/>
              </a:solidFill>
            </a:endParaRPr>
          </a:p>
        </p:txBody>
      </p:sp>
      <p:cxnSp>
        <p:nvCxnSpPr>
          <p:cNvPr id="361" name="Google Shape;361;p39"/>
          <p:cNvCxnSpPr>
            <a:stCxn id="360" idx="3"/>
          </p:cNvCxnSpPr>
          <p:nvPr/>
        </p:nvCxnSpPr>
        <p:spPr>
          <a:xfrm>
            <a:off x="1671300" y="3155999"/>
            <a:ext cx="542400" cy="3111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Dirty Dancing Poster | Poster design I'm working on for Dirt… | Flickr" id="362" name="Google Shape;3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600" y="2614425"/>
            <a:ext cx="974325" cy="1505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9"/>
          <p:cNvCxnSpPr/>
          <p:nvPr/>
        </p:nvCxnSpPr>
        <p:spPr>
          <a:xfrm flipH="1">
            <a:off x="7495425" y="1863700"/>
            <a:ext cx="236100" cy="8790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4" name="Google Shape;364;p39"/>
          <p:cNvSpPr txBox="1"/>
          <p:nvPr/>
        </p:nvSpPr>
        <p:spPr>
          <a:xfrm>
            <a:off x="7585800" y="2169800"/>
            <a:ext cx="10242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FFFF"/>
                </a:solidFill>
              </a:rPr>
              <a:t>~255m</a:t>
            </a:r>
            <a:endParaRPr sz="1100">
              <a:solidFill>
                <a:srgbClr val="00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/>
          <p:nvPr>
            <p:ph type="title"/>
          </p:nvPr>
        </p:nvSpPr>
        <p:spPr>
          <a:xfrm>
            <a:off x="83100" y="978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8761D"/>
                </a:solidFill>
              </a:rPr>
              <a:t>Debris Volume</a:t>
            </a:r>
            <a:endParaRPr b="1" i="1">
              <a:solidFill>
                <a:srgbClr val="38761D"/>
              </a:solidFill>
            </a:endParaRPr>
          </a:p>
        </p:txBody>
      </p:sp>
      <p:sp>
        <p:nvSpPr>
          <p:cNvPr id="370" name="Google Shape;370;p40"/>
          <p:cNvSpPr txBox="1"/>
          <p:nvPr>
            <p:ph idx="1" type="body"/>
          </p:nvPr>
        </p:nvSpPr>
        <p:spPr>
          <a:xfrm>
            <a:off x="170900" y="1542350"/>
            <a:ext cx="4931700" cy="30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at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516"/>
              <a:t>~28.3 million Cubic</a:t>
            </a:r>
            <a:endParaRPr b="1" sz="251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16"/>
              <a:t>Meters</a:t>
            </a:r>
            <a:endParaRPr b="1" sz="251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1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16"/>
              <a:t>~11,321</a:t>
            </a:r>
            <a:endParaRPr b="1" sz="251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16"/>
              <a:t>Olympic Swimming </a:t>
            </a:r>
            <a:endParaRPr b="1" sz="251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16"/>
              <a:t>Pools</a:t>
            </a:r>
            <a:endParaRPr b="1" sz="2516"/>
          </a:p>
        </p:txBody>
      </p:sp>
      <p:pic>
        <p:nvPicPr>
          <p:cNvPr id="371" name="Google Shape;3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67" y="1017723"/>
            <a:ext cx="5257233" cy="32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 title="lidar_2024_DSM.png"/>
          <p:cNvPicPr preferRelativeResize="0"/>
          <p:nvPr/>
        </p:nvPicPr>
        <p:blipFill rotWithShape="1">
          <a:blip r:embed="rId3">
            <a:alphaModFix/>
          </a:blip>
          <a:srcRect b="22877" l="0" r="0" t="11363"/>
          <a:stretch/>
        </p:blipFill>
        <p:spPr>
          <a:xfrm>
            <a:off x="4224675" y="249549"/>
            <a:ext cx="4843125" cy="258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1"/>
          <p:cNvSpPr txBox="1"/>
          <p:nvPr>
            <p:ph type="title"/>
          </p:nvPr>
        </p:nvSpPr>
        <p:spPr>
          <a:xfrm>
            <a:off x="7425" y="173100"/>
            <a:ext cx="40722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2500">
                <a:solidFill>
                  <a:srgbClr val="38761D"/>
                </a:solidFill>
              </a:rPr>
              <a:t>Bearwallow-Chimney Rock</a:t>
            </a:r>
            <a:endParaRPr sz="2500">
              <a:solidFill>
                <a:srgbClr val="38761D"/>
              </a:solidFill>
            </a:endParaRPr>
          </a:p>
        </p:txBody>
      </p:sp>
      <p:pic>
        <p:nvPicPr>
          <p:cNvPr id="378" name="Google Shape;378;p41" title="Ortho_before_helen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0" y="2933525"/>
            <a:ext cx="4669126" cy="207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 title="lidar_2017_DSM.png"/>
          <p:cNvPicPr preferRelativeResize="0"/>
          <p:nvPr/>
        </p:nvPicPr>
        <p:blipFill rotWithShape="1">
          <a:blip r:embed="rId5">
            <a:alphaModFix/>
          </a:blip>
          <a:srcRect b="22798" l="0" r="0" t="24291"/>
          <a:stretch/>
        </p:blipFill>
        <p:spPr>
          <a:xfrm>
            <a:off x="4224676" y="2933525"/>
            <a:ext cx="4843125" cy="207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1" title="Ortho_after_helen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5" y="754150"/>
            <a:ext cx="4227025" cy="20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1"/>
          <p:cNvSpPr txBox="1"/>
          <p:nvPr/>
        </p:nvSpPr>
        <p:spPr>
          <a:xfrm>
            <a:off x="4224675" y="4610575"/>
            <a:ext cx="4843200" cy="4002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DSM created using 2017 LiDAR data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4224600" y="2431200"/>
            <a:ext cx="4843200" cy="400200"/>
          </a:xfrm>
          <a:prstGeom prst="rect">
            <a:avLst/>
          </a:prstGeom>
          <a:solidFill>
            <a:srgbClr val="191818">
              <a:alpha val="490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DSM created using 2024 SfM data</a:t>
            </a:r>
            <a:endParaRPr b="1"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idx="4294967295" type="title"/>
          </p:nvPr>
        </p:nvSpPr>
        <p:spPr>
          <a:xfrm>
            <a:off x="311700" y="12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Imagery</a:t>
            </a:r>
            <a:endParaRPr>
              <a:solidFill>
                <a:srgbClr val="38761D"/>
              </a:solidFill>
            </a:endParaRPr>
          </a:p>
        </p:txBody>
      </p:sp>
      <p:pic>
        <p:nvPicPr>
          <p:cNvPr id="77" name="Google Shape;77;p15" title="Screenshot from 2025-04-16 14-41-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62" y="960325"/>
            <a:ext cx="8146475" cy="37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3397350" y="4779500"/>
            <a:ext cx="6445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A84F"/>
                </a:solidFill>
              </a:rPr>
              <a:t>https://storms.ngs.noaa.gov/storms/helene/index.html#15.42/35.568578/-82.540574</a:t>
            </a:r>
            <a:endParaRPr sz="11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Lessons Learned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88" name="Google Shape;38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0E101A"/>
                </a:solidFill>
              </a:rPr>
              <a:t>This process revealed several key challenges for rapid post-storm DEM generation, </a:t>
            </a:r>
            <a:r>
              <a:rPr b="1" i="1" lang="en" sz="1200">
                <a:solidFill>
                  <a:srgbClr val="0E101A"/>
                </a:solidFill>
              </a:rPr>
              <a:t>including collecting, storing, and processing large volumes of raw image data</a:t>
            </a:r>
            <a:r>
              <a:rPr i="1" lang="en" sz="1200">
                <a:solidFill>
                  <a:srgbClr val="0E101A"/>
                </a:solidFill>
              </a:rPr>
              <a:t>. Addressing these challenges is critical for improving workflows and enabling faster deployment of topographic data products for disaster response and recovery.</a:t>
            </a:r>
            <a:endParaRPr i="1" sz="1200">
              <a:solidFill>
                <a:srgbClr val="0E101A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Processing </a:t>
            </a:r>
            <a:r>
              <a:rPr b="1" lang="en" sz="1400">
                <a:solidFill>
                  <a:srgbClr val="6AA84F"/>
                </a:solidFill>
              </a:rPr>
              <a:t>infrastructure</a:t>
            </a:r>
            <a:endParaRPr sz="1400">
              <a:solidFill>
                <a:srgbClr val="6AA84F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E101A"/>
                </a:solidFill>
              </a:rPr>
              <a:t>HPC or Cloud Resources</a:t>
            </a:r>
            <a:endParaRPr sz="1400">
              <a:solidFill>
                <a:srgbClr val="0E101A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Data Publishing</a:t>
            </a:r>
            <a:endParaRPr b="1" sz="1400">
              <a:solidFill>
                <a:srgbClr val="6AA84F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E101A"/>
                </a:solidFill>
              </a:rPr>
              <a:t>DSM</a:t>
            </a:r>
            <a:endParaRPr sz="1400">
              <a:solidFill>
                <a:srgbClr val="0E101A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E101A"/>
                </a:solidFill>
              </a:rPr>
              <a:t>Point Cloud</a:t>
            </a:r>
            <a:endParaRPr sz="1400">
              <a:solidFill>
                <a:srgbClr val="0E101A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E101A"/>
                </a:solidFill>
              </a:rPr>
              <a:t>Mesh</a:t>
            </a:r>
            <a:endParaRPr sz="1400">
              <a:solidFill>
                <a:srgbClr val="0E101A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E101A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Data </a:t>
            </a:r>
            <a:r>
              <a:rPr b="1" lang="en" sz="1400">
                <a:solidFill>
                  <a:srgbClr val="6AA84F"/>
                </a:solidFill>
              </a:rPr>
              <a:t>Distribution</a:t>
            </a:r>
            <a:endParaRPr b="1" sz="1400">
              <a:solidFill>
                <a:srgbClr val="6AA84F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E101A"/>
                </a:solidFill>
              </a:rPr>
              <a:t>Mix of online and printed resources</a:t>
            </a:r>
            <a:endParaRPr sz="1400">
              <a:solidFill>
                <a:srgbClr val="0E101A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Questions?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>
                <a:solidFill>
                  <a:schemeClr val="dk1"/>
                </a:solidFill>
              </a:rPr>
              <a:t>Andrew B. Hagen, John P. Cangialosi, Marc Chenard, Laura Alaka, Sandy Delgado, 2025. Hurricane Helene (TROPICAL CYCLONE REPORT No. AL092024). NOAA NATIONAL HURRICANE CENTER.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EEEEEE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050">
                <a:solidFill>
                  <a:srgbClr val="222222"/>
                </a:solidFill>
                <a:highlight>
                  <a:srgbClr val="EEEEEE"/>
                </a:highlight>
                <a:latin typeface="Open Sans"/>
                <a:ea typeface="Open Sans"/>
                <a:cs typeface="Open Sans"/>
                <a:sym typeface="Open Sans"/>
              </a:rPr>
              <a:t>National Geodetic Survey, 2025: 2024 NOAA NGS Emergency Response Imagery: Hurricane Helene, </a:t>
            </a:r>
            <a:r>
              <a:rPr lang="en" sz="1050" u="sng">
                <a:solidFill>
                  <a:schemeClr val="hlink"/>
                </a:solidFill>
                <a:highlight>
                  <a:srgbClr val="EEEEEE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https://www.fisheries.noaa.gov/inport/item/73570</a:t>
            </a:r>
            <a:r>
              <a:rPr lang="en" sz="1050">
                <a:solidFill>
                  <a:srgbClr val="222222"/>
                </a:solidFill>
                <a:highlight>
                  <a:srgbClr val="EEEEEE"/>
                </a:highlight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050">
              <a:solidFill>
                <a:srgbClr val="222222"/>
              </a:solidFill>
              <a:highlight>
                <a:srgbClr val="EEEEEE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 title="Screenshot from 2025-04-14 14-02-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350" y="89425"/>
            <a:ext cx="4782895" cy="22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 title="Screenshot from 2025-04-14 14-08-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350" y="2474352"/>
            <a:ext cx="4462199" cy="25982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86275" y="124200"/>
            <a:ext cx="2577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</a:rPr>
              <a:t>Imagery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86275" y="642375"/>
            <a:ext cx="3985500" cy="3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Civil</a:t>
            </a:r>
            <a:r>
              <a:rPr b="1" lang="en" sz="1700">
                <a:solidFill>
                  <a:schemeClr val="dk2"/>
                </a:solidFill>
              </a:rPr>
              <a:t> Air Patrol Flights</a:t>
            </a:r>
            <a:endParaRPr b="1" sz="17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Takes </a:t>
            </a:r>
            <a:r>
              <a:rPr lang="en" sz="1300">
                <a:solidFill>
                  <a:schemeClr val="dk2"/>
                </a:solidFill>
              </a:rPr>
              <a:t>aerial</a:t>
            </a:r>
            <a:r>
              <a:rPr lang="en" sz="1300">
                <a:solidFill>
                  <a:schemeClr val="dk2"/>
                </a:solidFill>
              </a:rPr>
              <a:t> </a:t>
            </a:r>
            <a:r>
              <a:rPr lang="en" sz="1300">
                <a:solidFill>
                  <a:schemeClr val="dk2"/>
                </a:solidFill>
              </a:rPr>
              <a:t>imagery</a:t>
            </a:r>
            <a:r>
              <a:rPr lang="en" sz="1300">
                <a:solidFill>
                  <a:schemeClr val="dk2"/>
                </a:solidFill>
              </a:rPr>
              <a:t> after natural disasters</a:t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Satellite</a:t>
            </a:r>
            <a:r>
              <a:rPr b="1" lang="en" sz="1700">
                <a:solidFill>
                  <a:schemeClr val="dk2"/>
                </a:solidFill>
              </a:rPr>
              <a:t> </a:t>
            </a:r>
            <a:endParaRPr b="1" sz="17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Cloud cover or smoke can prevent clear imaging of impacted areas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UAS</a:t>
            </a:r>
            <a:endParaRPr b="1"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Good for capturing smaller areas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Hard to capture areas that are </a:t>
            </a:r>
            <a:r>
              <a:rPr lang="en" sz="1700">
                <a:solidFill>
                  <a:schemeClr val="dk2"/>
                </a:solidFill>
              </a:rPr>
              <a:t>unacceptable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Destroy road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" sz="1700">
                <a:solidFill>
                  <a:schemeClr val="dk2"/>
                </a:solidFill>
              </a:rPr>
              <a:t>Debris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-4675" y="4302275"/>
            <a:ext cx="4176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Flight Vector Data: </a:t>
            </a:r>
            <a:r>
              <a:rPr lang="en" sz="950" u="sng">
                <a:solidFill>
                  <a:schemeClr val="hlink"/>
                </a:solidFill>
                <a:hlinkClick r:id="rId5"/>
              </a:rPr>
              <a:t>https://services.arcgis.com/XG15cJAlne2vxtgt/ArcGIS/rest/services/Image_Points_view/FeatureServer/3/query</a:t>
            </a:r>
            <a:endParaRPr sz="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Topographic Products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E101A"/>
                </a:solidFill>
              </a:rPr>
              <a:t>Provide emergency managers with actionable insights by identifying</a:t>
            </a:r>
            <a:endParaRPr b="1" sz="1400">
              <a:solidFill>
                <a:srgbClr val="0E101A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E101A"/>
              </a:buClr>
              <a:buSzPts val="1100"/>
              <a:buChar char="●"/>
            </a:pPr>
            <a:r>
              <a:rPr lang="en" sz="1100">
                <a:solidFill>
                  <a:srgbClr val="0E101A"/>
                </a:solidFill>
              </a:rPr>
              <a:t>Location</a:t>
            </a:r>
            <a:endParaRPr sz="1100">
              <a:solidFill>
                <a:srgbClr val="0E101A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Char char="●"/>
            </a:pPr>
            <a:r>
              <a:rPr lang="en" sz="1100">
                <a:solidFill>
                  <a:srgbClr val="0E101A"/>
                </a:solidFill>
              </a:rPr>
              <a:t>Extent</a:t>
            </a:r>
            <a:endParaRPr sz="1100">
              <a:solidFill>
                <a:srgbClr val="0E101A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Char char="●"/>
            </a:pPr>
            <a:r>
              <a:rPr lang="en" sz="1100">
                <a:solidFill>
                  <a:srgbClr val="0E101A"/>
                </a:solidFill>
              </a:rPr>
              <a:t>Volume</a:t>
            </a:r>
            <a:endParaRPr sz="1100">
              <a:solidFill>
                <a:srgbClr val="0E101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E101A"/>
                </a:solidFill>
              </a:rPr>
              <a:t>To help estimate and p</a:t>
            </a:r>
            <a:r>
              <a:rPr b="1" lang="en" sz="1400">
                <a:solidFill>
                  <a:srgbClr val="0E101A"/>
                </a:solidFill>
              </a:rPr>
              <a:t>rioritized resources to address</a:t>
            </a:r>
            <a:endParaRPr b="1" sz="1700">
              <a:solidFill>
                <a:srgbClr val="0E101A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E101A"/>
              </a:buClr>
              <a:buSzPts val="1100"/>
              <a:buChar char="●"/>
            </a:pPr>
            <a:r>
              <a:rPr lang="en" sz="1100">
                <a:solidFill>
                  <a:srgbClr val="0E101A"/>
                </a:solidFill>
              </a:rPr>
              <a:t>Structural Damages</a:t>
            </a:r>
            <a:endParaRPr sz="1100">
              <a:solidFill>
                <a:srgbClr val="0E101A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Char char="○"/>
            </a:pPr>
            <a:r>
              <a:rPr lang="en" sz="1100">
                <a:solidFill>
                  <a:srgbClr val="0E101A"/>
                </a:solidFill>
              </a:rPr>
              <a:t>Buildings</a:t>
            </a:r>
            <a:endParaRPr sz="1100">
              <a:solidFill>
                <a:srgbClr val="0E101A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Char char="○"/>
            </a:pPr>
            <a:r>
              <a:rPr lang="en" sz="1100">
                <a:solidFill>
                  <a:srgbClr val="0E101A"/>
                </a:solidFill>
              </a:rPr>
              <a:t>Bridges</a:t>
            </a:r>
            <a:endParaRPr sz="1100">
              <a:solidFill>
                <a:srgbClr val="0E101A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Char char="○"/>
            </a:pPr>
            <a:r>
              <a:rPr lang="en" sz="1100">
                <a:solidFill>
                  <a:srgbClr val="0E101A"/>
                </a:solidFill>
              </a:rPr>
              <a:t>Roads</a:t>
            </a:r>
            <a:endParaRPr sz="1100">
              <a:solidFill>
                <a:srgbClr val="0E101A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Char char="●"/>
            </a:pPr>
            <a:r>
              <a:rPr lang="en" sz="1100">
                <a:solidFill>
                  <a:srgbClr val="0E101A"/>
                </a:solidFill>
              </a:rPr>
              <a:t>Erosion and Deposition</a:t>
            </a:r>
            <a:endParaRPr sz="1100">
              <a:solidFill>
                <a:srgbClr val="0E101A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E101A"/>
              </a:buClr>
              <a:buSzPts val="1100"/>
              <a:buChar char="●"/>
            </a:pPr>
            <a:r>
              <a:rPr lang="en" sz="1100">
                <a:solidFill>
                  <a:srgbClr val="0E101A"/>
                </a:solidFill>
              </a:rPr>
              <a:t>Landslides</a:t>
            </a:r>
            <a:endParaRPr sz="1100">
              <a:solidFill>
                <a:srgbClr val="0E101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 title="Screenshot from 2025-04-09 10-57-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87"/>
            <a:ext cx="4345975" cy="294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235500" y="292625"/>
            <a:ext cx="351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8761D"/>
                </a:solidFill>
              </a:rPr>
              <a:t>Challenges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45775" y="1013625"/>
            <a:ext cx="3247800" cy="3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8761D"/>
                </a:solidFill>
              </a:rPr>
              <a:t>What about LiDAR?</a:t>
            </a:r>
            <a:endParaRPr i="1" sz="18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LiDAR is expensive and hard to coordinate and process rapidly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38761D"/>
                </a:solidFill>
              </a:rPr>
              <a:t>Photogrammetry and SfM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Lots of data to process quickly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No Ground Control Points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Large Forested Areas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</a:t>
            </a:r>
            <a:r>
              <a:rPr lang="en" sz="1800">
                <a:solidFill>
                  <a:schemeClr val="dk2"/>
                </a:solidFill>
              </a:rPr>
              <a:t>lights flown for imagery collection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01" name="Google Shape;101;p18"/>
          <p:cNvCxnSpPr/>
          <p:nvPr/>
        </p:nvCxnSpPr>
        <p:spPr>
          <a:xfrm rot="10800000">
            <a:off x="4546725" y="423125"/>
            <a:ext cx="2867400" cy="34752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02" name="Google Shape;102;p18" title="0_000_03_090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908" y="636262"/>
            <a:ext cx="3519693" cy="163289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8" title="0_000_03_09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4775" y="952700"/>
            <a:ext cx="3519713" cy="163289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8" title="0_000_03_092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0074" y="1246336"/>
            <a:ext cx="3519677" cy="163289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8" title="0_000_03_088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9825" y="1504775"/>
            <a:ext cx="3519698" cy="163289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 title="0_000_03_087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01449" y="1810299"/>
            <a:ext cx="3519698" cy="163289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18" title="0_000_03_089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5600" y="2074125"/>
            <a:ext cx="3519688" cy="163289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8" title="0_000_03_086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412" y="2371574"/>
            <a:ext cx="3519698" cy="1632898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8" title="0_000_03_085.jp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65524" y="2645684"/>
            <a:ext cx="3519677" cy="1632891"/>
          </a:xfrm>
          <a:prstGeom prst="rect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10" name="Google Shape;110;p18"/>
          <p:cNvCxnSpPr/>
          <p:nvPr/>
        </p:nvCxnSpPr>
        <p:spPr>
          <a:xfrm rot="10800000">
            <a:off x="6976925" y="3394500"/>
            <a:ext cx="477900" cy="5430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oval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137075" y="1299500"/>
            <a:ext cx="4042200" cy="22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With </a:t>
            </a:r>
            <a:r>
              <a:rPr lang="en" sz="1000">
                <a:solidFill>
                  <a:schemeClr val="dk1"/>
                </a:solidFill>
              </a:rPr>
              <a:t>Guidance</a:t>
            </a:r>
            <a:r>
              <a:rPr lang="en" sz="1000">
                <a:solidFill>
                  <a:schemeClr val="dk1"/>
                </a:solidFill>
              </a:rPr>
              <a:t> from U.S. Army Corps of Engineers (Dr. Reckling)</a:t>
            </a:r>
            <a:endParaRPr sz="10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8 student projects!!!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&gt; 1000 Images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&gt; 50 km</a:t>
            </a:r>
            <a:r>
              <a:rPr b="1" baseline="30000" lang="en" sz="1400"/>
              <a:t>2</a:t>
            </a:r>
            <a:endParaRPr b="1" baseline="30000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Spruce Pine, NC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Blowing Rock, NC (Sorrento Skies/Ski Mountain/Downtown Area)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Roan Mountain, TN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US421N just East of Vilas, NC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Sandy Mush, NC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Hendersonville-E Flat Rock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Bearwallow-Chimney Rock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4275" y="237500"/>
            <a:ext cx="2269426" cy="18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4717675" y="4537700"/>
            <a:ext cx="40422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Student Created Digital Elevation Models (DEM)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18" name="Google Shape;118;p19"/>
          <p:cNvGrpSpPr/>
          <p:nvPr/>
        </p:nvGrpSpPr>
        <p:grpSpPr>
          <a:xfrm>
            <a:off x="76188" y="248399"/>
            <a:ext cx="3814159" cy="1009382"/>
            <a:chOff x="361050" y="3593500"/>
            <a:chExt cx="4436100" cy="1155825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1050" y="3593500"/>
              <a:ext cx="4436100" cy="115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250" y="4268450"/>
              <a:ext cx="2362850" cy="421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9"/>
          <p:cNvSpPr txBox="1"/>
          <p:nvPr>
            <p:ph type="title"/>
          </p:nvPr>
        </p:nvSpPr>
        <p:spPr>
          <a:xfrm>
            <a:off x="76200" y="248425"/>
            <a:ext cx="38142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8">
                <a:solidFill>
                  <a:schemeClr val="lt1"/>
                </a:solidFill>
              </a:rPr>
              <a:t>UAS Mapping and </a:t>
            </a:r>
            <a:endParaRPr b="1" sz="1188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88">
                <a:solidFill>
                  <a:schemeClr val="lt1"/>
                </a:solidFill>
              </a:rPr>
              <a:t>Analysis</a:t>
            </a:r>
            <a:endParaRPr b="1" sz="1188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55">
              <a:solidFill>
                <a:srgbClr val="6AA84F"/>
              </a:solidFill>
            </a:endParaRPr>
          </a:p>
        </p:txBody>
      </p:sp>
      <p:pic>
        <p:nvPicPr>
          <p:cNvPr id="122" name="Google Shape;122;p19" title="Screenshot from 2025-04-15 22-41-4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7750" y="2178188"/>
            <a:ext cx="4042050" cy="2325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 title="Screenshot from 2025-04-15 22-52-0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5425" y="237499"/>
            <a:ext cx="2536700" cy="168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137075" y="4647975"/>
            <a:ext cx="44361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55">
                <a:solidFill>
                  <a:srgbClr val="6AA84F"/>
                </a:solidFill>
              </a:rPr>
              <a:t>https://ncsu-geoforall-lab.github.io/gis-584-uas-course/</a:t>
            </a:r>
            <a:endParaRPr i="1" sz="1355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235500" y="395075"/>
            <a:ext cx="363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5632317" y="1189775"/>
            <a:ext cx="3305700" cy="3483050"/>
            <a:chOff x="5632317" y="1189775"/>
            <a:chExt cx="3305700" cy="3483050"/>
          </a:xfrm>
        </p:grpSpPr>
        <p:sp>
          <p:nvSpPr>
            <p:cNvPr id="131" name="Google Shape;131;p20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Geoprocessing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p20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Post-processing with </a:t>
              </a:r>
              <a:r>
                <a:rPr lang="en" sz="1200">
                  <a:solidFill>
                    <a:srgbClr val="38761D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GRASS</a:t>
              </a:r>
              <a:endParaRPr sz="1200">
                <a:solidFill>
                  <a:srgbClr val="38761D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Interpolate point cloud data into DSM.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Correct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vertical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shifts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Volumetric change estimations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Develop finalized data 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products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Google Shape;133;p20"/>
          <p:cNvGrpSpPr/>
          <p:nvPr/>
        </p:nvGrpSpPr>
        <p:grpSpPr>
          <a:xfrm>
            <a:off x="0" y="1189989"/>
            <a:ext cx="3546900" cy="3482836"/>
            <a:chOff x="0" y="1189989"/>
            <a:chExt cx="3546900" cy="3482836"/>
          </a:xfrm>
        </p:grpSpPr>
        <p:sp>
          <p:nvSpPr>
            <p:cNvPr id="134" name="Google Shape;134;p20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274E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Collection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20"/>
            <p:cNvSpPr txBox="1"/>
            <p:nvPr/>
          </p:nvSpPr>
          <p:spPr>
            <a:xfrm>
              <a:off x="390649" y="2057125"/>
              <a:ext cx="2500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Collect Raw Flight Image Data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CAP Civil Air Patrol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279400" lvl="1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800"/>
                <a:buChar char="○"/>
              </a:pPr>
              <a:r>
                <a:rPr lang="en" sz="800"/>
                <a:t>U.S. Air Force Auxiliary aids FEMA in disaster-response efforts.</a:t>
              </a:r>
              <a:endParaRPr sz="800"/>
            </a:p>
            <a:p>
              <a:pPr indent="0" lvl="0" marL="9144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ArcGIS REST API 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ESRI ImageServer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" name="Google Shape;136;p20"/>
          <p:cNvGrpSpPr/>
          <p:nvPr/>
        </p:nvGrpSpPr>
        <p:grpSpPr>
          <a:xfrm>
            <a:off x="2944204" y="1189775"/>
            <a:ext cx="3305700" cy="3483050"/>
            <a:chOff x="2944204" y="1189775"/>
            <a:chExt cx="3305700" cy="3483050"/>
          </a:xfrm>
        </p:grpSpPr>
        <p:sp>
          <p:nvSpPr>
            <p:cNvPr id="137" name="Google Shape;137;p20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Photogrammetry &amp; SfM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p20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Convert images into dense point cloud, orthomosaic, and mesh.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WebODM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Roboto"/>
                <a:buChar char="●"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AgiSoft Metashape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 title="Screenshot from 2025-04-14 14-02-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350" y="89425"/>
            <a:ext cx="4782895" cy="22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 title="Screenshot from 2025-04-14 14-08-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350" y="2474352"/>
            <a:ext cx="4462199" cy="259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186275" y="124200"/>
            <a:ext cx="25770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</a:rPr>
              <a:t>Data Collection</a:t>
            </a:r>
            <a:endParaRPr sz="2500">
              <a:solidFill>
                <a:srgbClr val="38761D"/>
              </a:solidFill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186275" y="642375"/>
            <a:ext cx="3985500" cy="3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Civil Air Patrol Flights</a:t>
            </a:r>
            <a:endParaRPr b="1" sz="17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Project: CAP-H-TS Helene 2024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Mission: 24-1-5849</a:t>
            </a:r>
            <a:endParaRPr b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35 Flights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Flown between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" sz="1300">
                <a:solidFill>
                  <a:schemeClr val="dk2"/>
                </a:solidFill>
              </a:rPr>
              <a:t>Sept 27 - Oct 8</a:t>
            </a:r>
            <a:endParaRPr sz="11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Data</a:t>
            </a:r>
            <a:endParaRPr b="1" sz="17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69,247 RGB JPEG Images (~1.41 TB)</a:t>
            </a:r>
            <a:endParaRPr i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Image Resolution: 8688 x 5792</a:t>
            </a:r>
            <a:endParaRPr i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Focal Length: 50mm</a:t>
            </a:r>
            <a:endParaRPr i="1"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i="1" lang="en" sz="1300">
                <a:solidFill>
                  <a:schemeClr val="dk2"/>
                </a:solidFill>
              </a:rPr>
              <a:t>Pixel Size: 4.24 x 4.24 μm</a:t>
            </a:r>
            <a:endParaRPr i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2"/>
                </a:solidFill>
              </a:rPr>
              <a:t>Spatial</a:t>
            </a:r>
            <a:endParaRPr b="1" sz="17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WGS84 (EPSG::4326)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Yaw, Pitch, Role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-4675" y="4302275"/>
            <a:ext cx="41766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Flight Vector Data: </a:t>
            </a:r>
            <a:r>
              <a:rPr lang="en" sz="950" u="sng">
                <a:solidFill>
                  <a:schemeClr val="hlink"/>
                </a:solidFill>
                <a:hlinkClick r:id="rId5"/>
              </a:rPr>
              <a:t>https://services.arcgis.com/XG15cJAlne2vxtgt/ArcGIS/rest/services/Image_Points_view/FeatureServer/3/query</a:t>
            </a:r>
            <a:endParaRPr sz="9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